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BerlageBeursW04-Black" panose="020B0A04020201010104" pitchFamily="34" charset="77"/>
      <p:bold r:id="rId11"/>
    </p:embeddedFont>
    <p:embeddedFont>
      <p:font typeface="BerlageBeursW04-Light" panose="020B0504020201010104" pitchFamily="34" charset="7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attrocento Sans" panose="020B0502050000020003" pitchFamily="34" charset="0"/>
      <p:regular r:id="rId17"/>
      <p:bold r:id="rId18"/>
      <p:italic r:id="rId19"/>
      <p:boldItalic r:id="rId20"/>
    </p:embeddedFont>
    <p:embeddedFont>
      <p:font typeface="Titillium Web" pitchFamily="2" charset="77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36B"/>
    <a:srgbClr val="F2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0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-1"/>
            <a:ext cx="11353800" cy="6721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9" y="1312043"/>
            <a:ext cx="11031901" cy="4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2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08-04-2022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08-04-2022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112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08-04-2022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grpSp>
        <p:nvGrpSpPr>
          <p:cNvPr id="8" name="Groep 7"/>
          <p:cNvGrpSpPr/>
          <p:nvPr userDrawn="1"/>
        </p:nvGrpSpPr>
        <p:grpSpPr>
          <a:xfrm rot="5400000">
            <a:off x="93760" y="4622906"/>
            <a:ext cx="1336479" cy="1146186"/>
            <a:chOff x="903288" y="590550"/>
            <a:chExt cx="1298575" cy="1074738"/>
          </a:xfrm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037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5169310"/>
            <a:ext cx="10515600" cy="920340"/>
          </a:xfrm>
        </p:spPr>
        <p:txBody>
          <a:bodyPr/>
          <a:lstStyle>
            <a:lvl1pPr marL="0" indent="0">
              <a:buNone/>
              <a:defRPr sz="2400">
                <a:solidFill>
                  <a:srgbClr val="8FC36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08-04-2022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9017"/>
            <a:ext cx="10515600" cy="17897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23" y="-8868"/>
            <a:ext cx="3509754" cy="36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579940" y="984675"/>
            <a:ext cx="1077386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08-04-2022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erlageBeursW04-Black" panose="020B0A04020201010104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Groep 9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27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08-04-2022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80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08-04-2022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58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7116" y="365125"/>
            <a:ext cx="8988271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08-04-2022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39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08-04-2022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54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08-04-2022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51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08-04-2022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36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410028" y="365125"/>
            <a:ext cx="8943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B13DE549-7DC8-4941-B306-77B438E3DE8B}" type="datetimeFigureOut">
              <a:rPr lang="nl-NL" smtClean="0"/>
              <a:pPr/>
              <a:t>08-04-2022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6E808219-8F3E-4673-ADEF-BE2761FBFC15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64" name="Rechte verbindingslijn 63"/>
          <p:cNvCxnSpPr/>
          <p:nvPr userDrawn="1"/>
        </p:nvCxnSpPr>
        <p:spPr>
          <a:xfrm>
            <a:off x="579940" y="984675"/>
            <a:ext cx="18300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Rechte verbindingslijn 66"/>
          <p:cNvCxnSpPr/>
          <p:nvPr userDrawn="1"/>
        </p:nvCxnSpPr>
        <p:spPr>
          <a:xfrm>
            <a:off x="579940" y="1459939"/>
            <a:ext cx="10793121" cy="52171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2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7" r:id="rId2"/>
    <p:sldLayoutId id="2147483685" r:id="rId3"/>
    <p:sldLayoutId id="2147483686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rlageBeursW04-Black" panose="020B0A040202010101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36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Session: PIRCHE &amp; HLA-EMMA</a:t>
            </a:r>
          </a:p>
        </p:txBody>
      </p:sp>
    </p:spTree>
    <p:extLst>
      <p:ext uri="{BB962C8B-B14F-4D97-AF65-F5344CB8AC3E}">
        <p14:creationId xmlns:p14="http://schemas.microsoft.com/office/powerpoint/2010/main" val="277598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E23C7-1E36-554F-BAF9-4085FF02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187983"/>
            <a:ext cx="8943772" cy="1325563"/>
          </a:xfrm>
        </p:spPr>
        <p:txBody>
          <a:bodyPr/>
          <a:lstStyle/>
          <a:p>
            <a:r>
              <a:rPr lang="en-NL" dirty="0"/>
              <a:t>Despite all efforts ….</a:t>
            </a:r>
            <a:br>
              <a:rPr lang="en-NL" dirty="0"/>
            </a:br>
            <a:endParaRPr lang="en-NL" dirty="0"/>
          </a:p>
        </p:txBody>
      </p:sp>
      <p:pic>
        <p:nvPicPr>
          <p:cNvPr id="9" name="Google Shape;615;p34">
            <a:extLst>
              <a:ext uri="{FF2B5EF4-FFF2-40B4-BE49-F238E27FC236}">
                <a16:creationId xmlns:a16="http://schemas.microsoft.com/office/drawing/2014/main" id="{5695F2E2-1E09-4D4A-9C02-2EBA937F5E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0028" y="1309966"/>
            <a:ext cx="7051985" cy="55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17;p34">
            <a:extLst>
              <a:ext uri="{FF2B5EF4-FFF2-40B4-BE49-F238E27FC236}">
                <a16:creationId xmlns:a16="http://schemas.microsoft.com/office/drawing/2014/main" id="{8EAE089E-6CF5-234C-A43F-05F47FCC8347}"/>
              </a:ext>
            </a:extLst>
          </p:cNvPr>
          <p:cNvSpPr/>
          <p:nvPr/>
        </p:nvSpPr>
        <p:spPr>
          <a:xfrm>
            <a:off x="4851791" y="6347988"/>
            <a:ext cx="7195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800" i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www.coe.int</a:t>
            </a: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 i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/web/human-rights-channel/organ-donation</a:t>
            </a:r>
            <a:endParaRPr sz="1800" i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63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912D-216B-294B-8EAB-2E220A33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Predicting AB response to MISMATCH HLA </a:t>
            </a:r>
          </a:p>
        </p:txBody>
      </p:sp>
      <p:pic>
        <p:nvPicPr>
          <p:cNvPr id="6" name="Google Shape;624;p35">
            <a:extLst>
              <a:ext uri="{FF2B5EF4-FFF2-40B4-BE49-F238E27FC236}">
                <a16:creationId xmlns:a16="http://schemas.microsoft.com/office/drawing/2014/main" id="{819C166E-5515-A046-A7F7-056321F2AB37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954759" y="1690688"/>
            <a:ext cx="5405939" cy="50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43;p36">
            <a:extLst>
              <a:ext uri="{FF2B5EF4-FFF2-40B4-BE49-F238E27FC236}">
                <a16:creationId xmlns:a16="http://schemas.microsoft.com/office/drawing/2014/main" id="{F602544F-F10E-FD4C-BA9E-5593A06023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03390" y="6356350"/>
            <a:ext cx="331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3C40A-A423-2A45-8128-03C1687E75EB}"/>
              </a:ext>
            </a:extLst>
          </p:cNvPr>
          <p:cNvGrpSpPr/>
          <p:nvPr/>
        </p:nvGrpSpPr>
        <p:grpSpPr>
          <a:xfrm>
            <a:off x="494269" y="1605753"/>
            <a:ext cx="11697730" cy="5115697"/>
            <a:chOff x="114818" y="764171"/>
            <a:chExt cx="12077182" cy="5935400"/>
          </a:xfrm>
        </p:grpSpPr>
        <p:pic>
          <p:nvPicPr>
            <p:cNvPr id="29" name="Google Shape;444;p36">
              <a:extLst>
                <a:ext uri="{FF2B5EF4-FFF2-40B4-BE49-F238E27FC236}">
                  <a16:creationId xmlns:a16="http://schemas.microsoft.com/office/drawing/2014/main" id="{3E0FE208-34FB-2B4B-8213-4B7CA8948D7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4818" y="764171"/>
              <a:ext cx="10986344" cy="593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45;p36">
              <a:extLst>
                <a:ext uri="{FF2B5EF4-FFF2-40B4-BE49-F238E27FC236}">
                  <a16:creationId xmlns:a16="http://schemas.microsoft.com/office/drawing/2014/main" id="{779F3F21-FABD-4346-98D8-2EB1F708DA11}"/>
                </a:ext>
              </a:extLst>
            </p:cNvPr>
            <p:cNvSpPr txBox="1"/>
            <p:nvPr/>
          </p:nvSpPr>
          <p:spPr>
            <a:xfrm>
              <a:off x="1148260" y="5771675"/>
              <a:ext cx="1291516" cy="571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tillium Web"/>
                  <a:ea typeface="Titillium Web"/>
                  <a:cs typeface="Titillium Web"/>
                  <a:sym typeface="Titillium Web"/>
                </a:rPr>
                <a:t>(Tumor)</a:t>
              </a:r>
              <a:endParaRPr sz="2000" dirty="0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5" name="Google Shape;446;p36">
              <a:extLst>
                <a:ext uri="{FF2B5EF4-FFF2-40B4-BE49-F238E27FC236}">
                  <a16:creationId xmlns:a16="http://schemas.microsoft.com/office/drawing/2014/main" id="{DF0B9E1A-C36F-ED4D-B8EB-8C9255142D13}"/>
                </a:ext>
              </a:extLst>
            </p:cNvPr>
            <p:cNvSpPr txBox="1"/>
            <p:nvPr/>
          </p:nvSpPr>
          <p:spPr>
            <a:xfrm>
              <a:off x="9192000" y="2103875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Titillium Web"/>
                  <a:ea typeface="Titillium Web"/>
                  <a:cs typeface="Titillium Web"/>
                  <a:sym typeface="Titillium Web"/>
                </a:rPr>
                <a:t>(Tumor)</a:t>
              </a:r>
              <a:endParaRPr/>
            </a:p>
          </p:txBody>
        </p:sp>
        <p:sp>
          <p:nvSpPr>
            <p:cNvPr id="16" name="Google Shape;447;p36">
              <a:extLst>
                <a:ext uri="{FF2B5EF4-FFF2-40B4-BE49-F238E27FC236}">
                  <a16:creationId xmlns:a16="http://schemas.microsoft.com/office/drawing/2014/main" id="{453E8433-DA7F-B443-8FBB-834B249411B3}"/>
                </a:ext>
              </a:extLst>
            </p:cNvPr>
            <p:cNvSpPr txBox="1"/>
            <p:nvPr/>
          </p:nvSpPr>
          <p:spPr>
            <a:xfrm>
              <a:off x="3244375" y="6176925"/>
              <a:ext cx="3819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Titillium Web"/>
                  <a:ea typeface="Titillium Web"/>
                  <a:cs typeface="Titillium Web"/>
                  <a:sym typeface="Titillium Web"/>
                </a:rPr>
                <a:t>Red = ULISES Immunizer HLA</a:t>
              </a:r>
              <a:endParaRPr/>
            </a:p>
          </p:txBody>
        </p:sp>
        <p:cxnSp>
          <p:nvCxnSpPr>
            <p:cNvPr id="17" name="Google Shape;448;p36">
              <a:extLst>
                <a:ext uri="{FF2B5EF4-FFF2-40B4-BE49-F238E27FC236}">
                  <a16:creationId xmlns:a16="http://schemas.microsoft.com/office/drawing/2014/main" id="{78B4DBA0-2F62-554B-ADE9-E8FDF9C98356}"/>
                </a:ext>
              </a:extLst>
            </p:cNvPr>
            <p:cNvCxnSpPr/>
            <p:nvPr/>
          </p:nvCxnSpPr>
          <p:spPr>
            <a:xfrm rot="10800000">
              <a:off x="2551050" y="5256075"/>
              <a:ext cx="1421700" cy="94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449;p36">
              <a:extLst>
                <a:ext uri="{FF2B5EF4-FFF2-40B4-BE49-F238E27FC236}">
                  <a16:creationId xmlns:a16="http://schemas.microsoft.com/office/drawing/2014/main" id="{8186BDE3-122B-E54C-8DDB-FEB2779D41E0}"/>
                </a:ext>
              </a:extLst>
            </p:cNvPr>
            <p:cNvCxnSpPr/>
            <p:nvPr/>
          </p:nvCxnSpPr>
          <p:spPr>
            <a:xfrm rot="10800000" flipH="1">
              <a:off x="6021775" y="5869375"/>
              <a:ext cx="237000" cy="40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3D897236-98CD-0B4B-AA65-7FE9A2B9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136550"/>
            <a:ext cx="8943772" cy="1061768"/>
          </a:xfrm>
        </p:spPr>
        <p:txBody>
          <a:bodyPr>
            <a:normAutofit fontScale="90000"/>
          </a:bodyPr>
          <a:lstStyle/>
          <a:p>
            <a:r>
              <a:rPr lang="en-NL" dirty="0"/>
              <a:t>Direct/Indirect T cell recognition of Mismatched HLA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1C2D9A-AF67-114E-BEFB-B954B2B88E88}"/>
              </a:ext>
            </a:extLst>
          </p:cNvPr>
          <p:cNvSpPr/>
          <p:nvPr/>
        </p:nvSpPr>
        <p:spPr>
          <a:xfrm>
            <a:off x="703385" y="1828800"/>
            <a:ext cx="76141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764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5625-99B3-E149-8F04-A06FEB6B5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Dual Immunogenecity Models </a:t>
            </a:r>
          </a:p>
        </p:txBody>
      </p:sp>
      <p:pic>
        <p:nvPicPr>
          <p:cNvPr id="4" name="Google Shape;457;p37">
            <a:extLst>
              <a:ext uri="{FF2B5EF4-FFF2-40B4-BE49-F238E27FC236}">
                <a16:creationId xmlns:a16="http://schemas.microsoft.com/office/drawing/2014/main" id="{0E3273B2-2A2C-774B-A22A-EB77D6D1E0A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9738" y="1466240"/>
            <a:ext cx="7194076" cy="50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85;p37">
            <a:extLst>
              <a:ext uri="{FF2B5EF4-FFF2-40B4-BE49-F238E27FC236}">
                <a16:creationId xmlns:a16="http://schemas.microsoft.com/office/drawing/2014/main" id="{8C46778F-BA96-9442-93EE-142A88817832}"/>
              </a:ext>
            </a:extLst>
          </p:cNvPr>
          <p:cNvSpPr txBox="1"/>
          <p:nvPr/>
        </p:nvSpPr>
        <p:spPr>
          <a:xfrm>
            <a:off x="5366720" y="1395899"/>
            <a:ext cx="2314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Immunizer peptide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on  </a:t>
            </a:r>
            <a:br>
              <a:rPr lang="en-US" dirty="0"/>
            </a:br>
            <a:r>
              <a:rPr lang="en-US" dirty="0"/>
              <a:t>Patient’s HLA</a:t>
            </a:r>
            <a:br>
              <a:rPr lang="en-US" dirty="0"/>
            </a:br>
            <a:r>
              <a:rPr lang="en-US" dirty="0"/>
              <a:t>(PIRCHE)</a:t>
            </a:r>
            <a:endParaRPr dirty="0"/>
          </a:p>
        </p:txBody>
      </p:sp>
      <p:cxnSp>
        <p:nvCxnSpPr>
          <p:cNvPr id="6" name="Google Shape;486;p37">
            <a:extLst>
              <a:ext uri="{FF2B5EF4-FFF2-40B4-BE49-F238E27FC236}">
                <a16:creationId xmlns:a16="http://schemas.microsoft.com/office/drawing/2014/main" id="{401CFDF8-E0C8-7A43-9FF6-3F7EC5B66987}"/>
              </a:ext>
            </a:extLst>
          </p:cNvPr>
          <p:cNvCxnSpPr/>
          <p:nvPr/>
        </p:nvCxnSpPr>
        <p:spPr>
          <a:xfrm>
            <a:off x="6271685" y="2510959"/>
            <a:ext cx="6849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487;p37">
            <a:extLst>
              <a:ext uri="{FF2B5EF4-FFF2-40B4-BE49-F238E27FC236}">
                <a16:creationId xmlns:a16="http://schemas.microsoft.com/office/drawing/2014/main" id="{B2B9E4E0-E0C2-AA4B-885E-BE65D0C12725}"/>
              </a:ext>
            </a:extLst>
          </p:cNvPr>
          <p:cNvSpPr txBox="1"/>
          <p:nvPr/>
        </p:nvSpPr>
        <p:spPr>
          <a:xfrm>
            <a:off x="3152973" y="5893841"/>
            <a:ext cx="18453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Epitope on </a:t>
            </a:r>
            <a:br>
              <a:rPr lang="en-US" dirty="0"/>
            </a:br>
            <a:r>
              <a:rPr lang="en-US" dirty="0"/>
              <a:t>Immunizer HLA (HLA-EMMA) </a:t>
            </a:r>
            <a:endParaRPr dirty="0"/>
          </a:p>
        </p:txBody>
      </p:sp>
      <p:cxnSp>
        <p:nvCxnSpPr>
          <p:cNvPr id="8" name="Google Shape;488;p37">
            <a:extLst>
              <a:ext uri="{FF2B5EF4-FFF2-40B4-BE49-F238E27FC236}">
                <a16:creationId xmlns:a16="http://schemas.microsoft.com/office/drawing/2014/main" id="{507DC8E6-6910-1F41-AD62-8B0E47F71766}"/>
              </a:ext>
            </a:extLst>
          </p:cNvPr>
          <p:cNvCxnSpPr>
            <a:cxnSpLocks/>
          </p:cNvCxnSpPr>
          <p:nvPr/>
        </p:nvCxnSpPr>
        <p:spPr>
          <a:xfrm flipV="1">
            <a:off x="4765431" y="5601774"/>
            <a:ext cx="381919" cy="4825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6447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62F7-F65E-7246-A321-2DB54BEF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PIRCHE Algortihm to predict T cell Epitopes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9617DA-7CE5-394C-B6C8-8961AF5AA3D5}"/>
              </a:ext>
            </a:extLst>
          </p:cNvPr>
          <p:cNvGrpSpPr/>
          <p:nvPr/>
        </p:nvGrpSpPr>
        <p:grpSpPr>
          <a:xfrm>
            <a:off x="845816" y="1582618"/>
            <a:ext cx="10109399" cy="5180263"/>
            <a:chOff x="142431" y="2188096"/>
            <a:chExt cx="9637713" cy="4776970"/>
          </a:xfrm>
        </p:grpSpPr>
        <p:pic>
          <p:nvPicPr>
            <p:cNvPr id="4" name="Google Shape;645;p37">
              <a:extLst>
                <a:ext uri="{FF2B5EF4-FFF2-40B4-BE49-F238E27FC236}">
                  <a16:creationId xmlns:a16="http://schemas.microsoft.com/office/drawing/2014/main" id="{7B45C9F4-72A4-D544-8622-6F28A76D979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75401" y="5657985"/>
              <a:ext cx="3611563" cy="4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646;p37">
              <a:extLst>
                <a:ext uri="{FF2B5EF4-FFF2-40B4-BE49-F238E27FC236}">
                  <a16:creationId xmlns:a16="http://schemas.microsoft.com/office/drawing/2014/main" id="{17C20B70-BFAF-0849-BF41-CD791CC10AA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330" t="7412" r="6102" b="5569"/>
            <a:stretch/>
          </p:blipFill>
          <p:spPr>
            <a:xfrm>
              <a:off x="142431" y="2188096"/>
              <a:ext cx="4761794" cy="355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647;p37">
              <a:extLst>
                <a:ext uri="{FF2B5EF4-FFF2-40B4-BE49-F238E27FC236}">
                  <a16:creationId xmlns:a16="http://schemas.microsoft.com/office/drawing/2014/main" id="{C4390BEE-EBBD-954B-A9B3-1DD096A0CF6A}"/>
                </a:ext>
              </a:extLst>
            </p:cNvPr>
            <p:cNvSpPr txBox="1"/>
            <p:nvPr/>
          </p:nvSpPr>
          <p:spPr>
            <a:xfrm>
              <a:off x="4706569" y="2484902"/>
              <a:ext cx="5073575" cy="2985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25" tIns="99025" rIns="99025" bIns="99025" anchor="t" anchorCtr="0">
              <a:noAutofit/>
            </a:bodyPr>
            <a:lstStyle/>
            <a:p>
              <a:pPr marL="495284" marR="0" lvl="0" indent="-34394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Char char="●"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PIRCHE =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redicted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ndirectly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ecognizable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pitopes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predicts epitopes due to HLA mismatches 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(peptides that differ between host and graft) prior to transplantation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high PIRCHE numbers = high risk for alloreactivity</a:t>
              </a: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lvl="0"/>
              <a:r>
                <a:rPr lang="en-US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In this Tutorial we will focus on </a:t>
              </a:r>
              <a:r>
                <a:rPr lang="en-US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PIRCHE-II</a:t>
              </a:r>
              <a:endParaRPr sz="1800" b="1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6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648;p37">
              <a:extLst>
                <a:ext uri="{FF2B5EF4-FFF2-40B4-BE49-F238E27FC236}">
                  <a16:creationId xmlns:a16="http://schemas.microsoft.com/office/drawing/2014/main" id="{10031C66-C982-8D4D-AFB8-0FBBD82C8B8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77689" y="5417066"/>
              <a:ext cx="1548000" cy="15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649;p37">
              <a:extLst>
                <a:ext uri="{FF2B5EF4-FFF2-40B4-BE49-F238E27FC236}">
                  <a16:creationId xmlns:a16="http://schemas.microsoft.com/office/drawing/2014/main" id="{C1230BDC-EC73-6442-B4BF-5C3E01EB1685}"/>
                </a:ext>
              </a:extLst>
            </p:cNvPr>
            <p:cNvSpPr txBox="1"/>
            <p:nvPr/>
          </p:nvSpPr>
          <p:spPr>
            <a:xfrm>
              <a:off x="5961112" y="6539647"/>
              <a:ext cx="2108334" cy="273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6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Dr. Eric Spierings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370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C7F1-77C6-2A44-8FCD-A9D6B150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4BFBD-E1DB-5345-A11E-EF8404B1B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Google Shape;585;p44">
            <a:extLst>
              <a:ext uri="{FF2B5EF4-FFF2-40B4-BE49-F238E27FC236}">
                <a16:creationId xmlns:a16="http://schemas.microsoft.com/office/drawing/2014/main" id="{67050A5D-1992-A743-A734-3C0F6507CE1F}"/>
              </a:ext>
            </a:extLst>
          </p:cNvPr>
          <p:cNvSpPr txBox="1">
            <a:spLocks/>
          </p:cNvSpPr>
          <p:nvPr/>
        </p:nvSpPr>
        <p:spPr>
          <a:xfrm>
            <a:off x="834074" y="2155898"/>
            <a:ext cx="3490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sz="3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sz="3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parts of the HLA mismatch are not present in the HLA of the recipient?</a:t>
            </a:r>
            <a:endParaRPr lang="en-GB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oogle Shape;587;p44">
            <a:extLst>
              <a:ext uri="{FF2B5EF4-FFF2-40B4-BE49-F238E27FC236}">
                <a16:creationId xmlns:a16="http://schemas.microsoft.com/office/drawing/2014/main" id="{C3DA628E-6643-B24D-8D0A-DB35D1DB4311}"/>
              </a:ext>
            </a:extLst>
          </p:cNvPr>
          <p:cNvGrpSpPr/>
          <p:nvPr/>
        </p:nvGrpSpPr>
        <p:grpSpPr>
          <a:xfrm>
            <a:off x="5983955" y="2090355"/>
            <a:ext cx="2289282" cy="2791596"/>
            <a:chOff x="4459955" y="929769"/>
            <a:chExt cx="2289282" cy="2791596"/>
          </a:xfrm>
        </p:grpSpPr>
        <p:sp>
          <p:nvSpPr>
            <p:cNvPr id="6" name="Google Shape;588;p44">
              <a:extLst>
                <a:ext uri="{FF2B5EF4-FFF2-40B4-BE49-F238E27FC236}">
                  <a16:creationId xmlns:a16="http://schemas.microsoft.com/office/drawing/2014/main" id="{D5CA9111-4DD2-9748-B9D5-FB088C495704}"/>
                </a:ext>
              </a:extLst>
            </p:cNvPr>
            <p:cNvSpPr txBox="1"/>
            <p:nvPr/>
          </p:nvSpPr>
          <p:spPr>
            <a:xfrm>
              <a:off x="4601230" y="939294"/>
              <a:ext cx="825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Donor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" name="Google Shape;589;p44">
              <a:extLst>
                <a:ext uri="{FF2B5EF4-FFF2-40B4-BE49-F238E27FC236}">
                  <a16:creationId xmlns:a16="http://schemas.microsoft.com/office/drawing/2014/main" id="{5DB059B6-57B0-6040-8CEB-E5910B09300D}"/>
                </a:ext>
              </a:extLst>
            </p:cNvPr>
            <p:cNvSpPr txBox="1"/>
            <p:nvPr/>
          </p:nvSpPr>
          <p:spPr>
            <a:xfrm>
              <a:off x="5628437" y="929769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Recipient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8" name="Google Shape;590;p44">
              <a:extLst>
                <a:ext uri="{FF2B5EF4-FFF2-40B4-BE49-F238E27FC236}">
                  <a16:creationId xmlns:a16="http://schemas.microsoft.com/office/drawing/2014/main" id="{2DA2F5C7-14D5-1C4B-8B8E-44A3BC878E19}"/>
                </a:ext>
              </a:extLst>
            </p:cNvPr>
            <p:cNvGrpSpPr/>
            <p:nvPr/>
          </p:nvGrpSpPr>
          <p:grpSpPr>
            <a:xfrm>
              <a:off x="4459955" y="1349638"/>
              <a:ext cx="2196434" cy="2371727"/>
              <a:chOff x="2773711" y="2352675"/>
              <a:chExt cx="2196434" cy="2371727"/>
            </a:xfrm>
          </p:grpSpPr>
          <p:pic>
            <p:nvPicPr>
              <p:cNvPr id="9" name="Google Shape;591;p44" descr="\\ds\la\Data\laami\Users\espierin\Presentations\PIRCHE figuren\powerpoint\partial allo HLA I.emf">
                <a:extLst>
                  <a:ext uri="{FF2B5EF4-FFF2-40B4-BE49-F238E27FC236}">
                    <a16:creationId xmlns:a16="http://schemas.microsoft.com/office/drawing/2014/main" id="{DE3D95F2-270C-C84A-BCCD-464939FD8DD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773711" y="2352675"/>
                <a:ext cx="959153" cy="23717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592;p44" descr="\\ds\la\Data\laami\Users\espierin\Presentations\PIRCHE figuren\powerpoint\partial self HLA I.emf">
                <a:extLst>
                  <a:ext uri="{FF2B5EF4-FFF2-40B4-BE49-F238E27FC236}">
                    <a16:creationId xmlns:a16="http://schemas.microsoft.com/office/drawing/2014/main" id="{533BC5BE-5699-1049-B549-3A89A28A68F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029074" y="2397388"/>
                <a:ext cx="941072" cy="2327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D1E525-D4F7-F344-A409-907EF39D7815}"/>
              </a:ext>
            </a:extLst>
          </p:cNvPr>
          <p:cNvGrpSpPr/>
          <p:nvPr/>
        </p:nvGrpSpPr>
        <p:grpSpPr>
          <a:xfrm>
            <a:off x="5328137" y="4695095"/>
            <a:ext cx="4407151" cy="1518092"/>
            <a:chOff x="5726290" y="4326623"/>
            <a:chExt cx="4483784" cy="1271100"/>
          </a:xfrm>
        </p:grpSpPr>
        <p:grpSp>
          <p:nvGrpSpPr>
            <p:cNvPr id="18" name="Google Shape;627;p46">
              <a:extLst>
                <a:ext uri="{FF2B5EF4-FFF2-40B4-BE49-F238E27FC236}">
                  <a16:creationId xmlns:a16="http://schemas.microsoft.com/office/drawing/2014/main" id="{1CB4C79B-E54D-7C44-9E91-DD8931D81EE8}"/>
                </a:ext>
              </a:extLst>
            </p:cNvPr>
            <p:cNvGrpSpPr/>
            <p:nvPr/>
          </p:nvGrpSpPr>
          <p:grpSpPr>
            <a:xfrm>
              <a:off x="5726290" y="4326623"/>
              <a:ext cx="4388692" cy="573085"/>
              <a:chOff x="2147796" y="4975867"/>
              <a:chExt cx="4494142" cy="743423"/>
            </a:xfrm>
          </p:grpSpPr>
          <p:grpSp>
            <p:nvGrpSpPr>
              <p:cNvPr id="19" name="Google Shape;628;p46">
                <a:extLst>
                  <a:ext uri="{FF2B5EF4-FFF2-40B4-BE49-F238E27FC236}">
                    <a16:creationId xmlns:a16="http://schemas.microsoft.com/office/drawing/2014/main" id="{220C1929-3BB2-A847-9128-65C07EBAA04D}"/>
                  </a:ext>
                </a:extLst>
              </p:cNvPr>
              <p:cNvGrpSpPr/>
              <p:nvPr/>
            </p:nvGrpSpPr>
            <p:grpSpPr>
              <a:xfrm>
                <a:off x="2147796" y="5119644"/>
                <a:ext cx="4494142" cy="523034"/>
                <a:chOff x="2034482" y="5120434"/>
                <a:chExt cx="4495041" cy="521677"/>
              </a:xfrm>
            </p:grpSpPr>
            <p:grpSp>
              <p:nvGrpSpPr>
                <p:cNvPr id="22" name="Google Shape;629;p46">
                  <a:extLst>
                    <a:ext uri="{FF2B5EF4-FFF2-40B4-BE49-F238E27FC236}">
                      <a16:creationId xmlns:a16="http://schemas.microsoft.com/office/drawing/2014/main" id="{84B4AD0B-7EA3-B149-BD5B-EFE7FB8F31C1}"/>
                    </a:ext>
                  </a:extLst>
                </p:cNvPr>
                <p:cNvGrpSpPr/>
                <p:nvPr/>
              </p:nvGrpSpPr>
              <p:grpSpPr>
                <a:xfrm>
                  <a:off x="2830753" y="5151006"/>
                  <a:ext cx="3698770" cy="491105"/>
                  <a:chOff x="3473098" y="4471366"/>
                  <a:chExt cx="3699140" cy="491400"/>
                </a:xfrm>
              </p:grpSpPr>
              <p:sp>
                <p:nvSpPr>
                  <p:cNvPr id="24" name="Google Shape;630;p46">
                    <a:extLst>
                      <a:ext uri="{FF2B5EF4-FFF2-40B4-BE49-F238E27FC236}">
                        <a16:creationId xmlns:a16="http://schemas.microsoft.com/office/drawing/2014/main" id="{61122F3D-FF15-3B42-9417-AACA6267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149" y="4486234"/>
                    <a:ext cx="549300" cy="39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900">
                        <a:solidFill>
                          <a:srgbClr val="00539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-US"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🡺</a:t>
                    </a:r>
                    <a:endParaRPr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5" name="Google Shape;631;p46">
                    <a:extLst>
                      <a:ext uri="{FF2B5EF4-FFF2-40B4-BE49-F238E27FC236}">
                        <a16:creationId xmlns:a16="http://schemas.microsoft.com/office/drawing/2014/main" id="{1B5BF7A9-0396-A843-B0A8-0A20B90591EA}"/>
                      </a:ext>
                    </a:extLst>
                  </p:cNvPr>
                  <p:cNvGrpSpPr/>
                  <p:nvPr/>
                </p:nvGrpSpPr>
                <p:grpSpPr>
                  <a:xfrm>
                    <a:off x="3473098" y="4471366"/>
                    <a:ext cx="3699140" cy="491400"/>
                    <a:chOff x="3463573" y="4471366"/>
                    <a:chExt cx="3699140" cy="491400"/>
                  </a:xfrm>
                </p:grpSpPr>
                <p:sp>
                  <p:nvSpPr>
                    <p:cNvPr id="26" name="Google Shape;632;p46">
                      <a:extLst>
                        <a:ext uri="{FF2B5EF4-FFF2-40B4-BE49-F238E27FC236}">
                          <a16:creationId xmlns:a16="http://schemas.microsoft.com/office/drawing/2014/main" id="{18113D1A-764A-C646-8AAE-8D41FA4B21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63573" y="4471366"/>
                      <a:ext cx="549300" cy="491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0539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 sz="2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7" name="Google Shape;633;p46">
                      <a:extLst>
                        <a:ext uri="{FF2B5EF4-FFF2-40B4-BE49-F238E27FC236}">
                          <a16:creationId xmlns:a16="http://schemas.microsoft.com/office/drawing/2014/main" id="{966044E2-04AD-4244-B90A-9C3C6BF176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13313" y="4486294"/>
                      <a:ext cx="2249400" cy="39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Self peptide</a:t>
                      </a:r>
                      <a:endParaRPr sz="2000" dirty="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23" name="Google Shape;634;p46">
                  <a:extLst>
                    <a:ext uri="{FF2B5EF4-FFF2-40B4-BE49-F238E27FC236}">
                      <a16:creationId xmlns:a16="http://schemas.microsoft.com/office/drawing/2014/main" id="{5BD1A218-C34C-844B-9D79-C890322D8570}"/>
                    </a:ext>
                  </a:extLst>
                </p:cNvPr>
                <p:cNvSpPr/>
                <p:nvPr/>
              </p:nvSpPr>
              <p:spPr>
                <a:xfrm>
                  <a:off x="2034482" y="5120434"/>
                  <a:ext cx="668400" cy="45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id="20" name="Google Shape;635;p46" descr="\\ds\la\Data\laami\Users\espierin\Presentations\PIRCHE figuren\partial self part HLA I.emf">
                <a:extLst>
                  <a:ext uri="{FF2B5EF4-FFF2-40B4-BE49-F238E27FC236}">
                    <a16:creationId xmlns:a16="http://schemas.microsoft.com/office/drawing/2014/main" id="{26AE2FBF-8BC9-DF49-9A63-161240A7281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96100" y="4975867"/>
                <a:ext cx="346693" cy="74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636;p46" descr="\\ds\la\Data\laami\Users\espierin\Presentations\PIRCHE figuren\partial self part HLA I.emf">
                <a:extLst>
                  <a:ext uri="{FF2B5EF4-FFF2-40B4-BE49-F238E27FC236}">
                    <a16:creationId xmlns:a16="http://schemas.microsoft.com/office/drawing/2014/main" id="{1F7B3082-CFAE-7941-AB14-BDDF22BBE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493047" y="4975867"/>
                <a:ext cx="346693" cy="743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Google Shape;637;p46">
              <a:extLst>
                <a:ext uri="{FF2B5EF4-FFF2-40B4-BE49-F238E27FC236}">
                  <a16:creationId xmlns:a16="http://schemas.microsoft.com/office/drawing/2014/main" id="{914056AD-C962-5F43-9C8B-7CD51F81B2BC}"/>
                </a:ext>
              </a:extLst>
            </p:cNvPr>
            <p:cNvSpPr/>
            <p:nvPr/>
          </p:nvSpPr>
          <p:spPr>
            <a:xfrm rot="5400000">
              <a:off x="5928741" y="4986992"/>
              <a:ext cx="341865" cy="746767"/>
            </a:xfrm>
            <a:custGeom>
              <a:avLst/>
              <a:gdLst/>
              <a:ahLst/>
              <a:cxnLst/>
              <a:rect l="l" t="t" r="r" b="b"/>
              <a:pathLst>
                <a:path w="248" h="563" extrusionOk="0">
                  <a:moveTo>
                    <a:pt x="85" y="563"/>
                  </a:moveTo>
                  <a:cubicBezTo>
                    <a:pt x="79" y="531"/>
                    <a:pt x="81" y="498"/>
                    <a:pt x="100" y="468"/>
                  </a:cubicBezTo>
                  <a:cubicBezTo>
                    <a:pt x="123" y="432"/>
                    <a:pt x="158" y="404"/>
                    <a:pt x="191" y="399"/>
                  </a:cubicBezTo>
                  <a:cubicBezTo>
                    <a:pt x="201" y="343"/>
                    <a:pt x="219" y="325"/>
                    <a:pt x="248" y="297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10" y="213"/>
                    <a:pt x="203" y="189"/>
                    <a:pt x="191" y="145"/>
                  </a:cubicBezTo>
                  <a:cubicBezTo>
                    <a:pt x="148" y="129"/>
                    <a:pt x="117" y="106"/>
                    <a:pt x="100" y="76"/>
                  </a:cubicBezTo>
                  <a:cubicBezTo>
                    <a:pt x="87" y="53"/>
                    <a:pt x="86" y="26"/>
                    <a:pt x="85" y="0"/>
                  </a:cubicBezTo>
                  <a:cubicBezTo>
                    <a:pt x="44" y="20"/>
                    <a:pt x="10" y="51"/>
                    <a:pt x="9" y="99"/>
                  </a:cubicBezTo>
                  <a:cubicBezTo>
                    <a:pt x="1" y="453"/>
                    <a:pt x="1" y="453"/>
                    <a:pt x="1" y="453"/>
                  </a:cubicBezTo>
                  <a:cubicBezTo>
                    <a:pt x="0" y="507"/>
                    <a:pt x="37" y="544"/>
                    <a:pt x="85" y="563"/>
                  </a:cubicBezTo>
                  <a:close/>
                </a:path>
              </a:pathLst>
            </a:custGeom>
            <a:solidFill>
              <a:srgbClr val="BF2026"/>
            </a:solidFill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9" name="Google Shape;638;p46" descr="\\ds\la\Data\laami\Users\espierin\Presentations\PIRCHE figuren\partial self part allo HLA I.emf">
              <a:extLst>
                <a:ext uri="{FF2B5EF4-FFF2-40B4-BE49-F238E27FC236}">
                  <a16:creationId xmlns:a16="http://schemas.microsoft.com/office/drawing/2014/main" id="{0A55760A-C74F-AA49-B14D-E3A0B3242E2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6986199" y="4969675"/>
              <a:ext cx="353396" cy="7813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oogle Shape;639;p46">
              <a:extLst>
                <a:ext uri="{FF2B5EF4-FFF2-40B4-BE49-F238E27FC236}">
                  <a16:creationId xmlns:a16="http://schemas.microsoft.com/office/drawing/2014/main" id="{8AF6F765-FB6A-7243-8651-1AABE51933B9}"/>
                </a:ext>
              </a:extLst>
            </p:cNvPr>
            <p:cNvGrpSpPr/>
            <p:nvPr/>
          </p:nvGrpSpPr>
          <p:grpSpPr>
            <a:xfrm>
              <a:off x="6503722" y="5183675"/>
              <a:ext cx="3706352" cy="414048"/>
              <a:chOff x="3350313" y="5544880"/>
              <a:chExt cx="3814504" cy="492904"/>
            </a:xfrm>
          </p:grpSpPr>
          <p:grpSp>
            <p:nvGrpSpPr>
              <p:cNvPr id="31" name="Google Shape;640;p46">
                <a:extLst>
                  <a:ext uri="{FF2B5EF4-FFF2-40B4-BE49-F238E27FC236}">
                    <a16:creationId xmlns:a16="http://schemas.microsoft.com/office/drawing/2014/main" id="{2970F752-7F79-5348-8382-EC86DA41470F}"/>
                  </a:ext>
                </a:extLst>
              </p:cNvPr>
              <p:cNvGrpSpPr/>
              <p:nvPr/>
            </p:nvGrpSpPr>
            <p:grpSpPr>
              <a:xfrm>
                <a:off x="3350313" y="5544880"/>
                <a:ext cx="1531744" cy="492904"/>
                <a:chOff x="7022007" y="3061186"/>
                <a:chExt cx="1530978" cy="493200"/>
              </a:xfrm>
            </p:grpSpPr>
            <p:sp>
              <p:nvSpPr>
                <p:cNvPr id="33" name="Google Shape;641;p46">
                  <a:extLst>
                    <a:ext uri="{FF2B5EF4-FFF2-40B4-BE49-F238E27FC236}">
                      <a16:creationId xmlns:a16="http://schemas.microsoft.com/office/drawing/2014/main" id="{DE24B45A-EEFC-1C4B-A54A-E20B80D67279}"/>
                    </a:ext>
                  </a:extLst>
                </p:cNvPr>
                <p:cNvSpPr txBox="1"/>
                <p:nvPr/>
              </p:nvSpPr>
              <p:spPr>
                <a:xfrm>
                  <a:off x="7022007" y="3061186"/>
                  <a:ext cx="549300" cy="49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 dirty="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600" b="1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≠</a:t>
                  </a:r>
                  <a:endParaRPr sz="2600" b="1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642;p46">
                  <a:extLst>
                    <a:ext uri="{FF2B5EF4-FFF2-40B4-BE49-F238E27FC236}">
                      <a16:creationId xmlns:a16="http://schemas.microsoft.com/office/drawing/2014/main" id="{696E99B8-A4F0-9F4C-B442-706474D3D992}"/>
                    </a:ext>
                  </a:extLst>
                </p:cNvPr>
                <p:cNvSpPr txBox="1"/>
                <p:nvPr/>
              </p:nvSpPr>
              <p:spPr>
                <a:xfrm>
                  <a:off x="8003685" y="3116919"/>
                  <a:ext cx="549300" cy="40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0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🡺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" name="Google Shape;643;p46">
                <a:extLst>
                  <a:ext uri="{FF2B5EF4-FFF2-40B4-BE49-F238E27FC236}">
                    <a16:creationId xmlns:a16="http://schemas.microsoft.com/office/drawing/2014/main" id="{1129C961-66C1-FD43-93E2-CB305153DCC8}"/>
                  </a:ext>
                </a:extLst>
              </p:cNvPr>
              <p:cNvSpPr txBox="1"/>
              <p:nvPr/>
            </p:nvSpPr>
            <p:spPr>
              <a:xfrm>
                <a:off x="4915417" y="5560749"/>
                <a:ext cx="2249400" cy="4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Non-self peptide</a:t>
                </a: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428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BEB1-C362-284E-B02A-2BA2BA9A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STEP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431BD-3B30-5345-AE8A-9079F6718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Google Shape;649;p47">
            <a:extLst>
              <a:ext uri="{FF2B5EF4-FFF2-40B4-BE49-F238E27FC236}">
                <a16:creationId xmlns:a16="http://schemas.microsoft.com/office/drawing/2014/main" id="{03D29DD6-F7A6-DB48-BC39-BE667831C13D}"/>
              </a:ext>
            </a:extLst>
          </p:cNvPr>
          <p:cNvSpPr/>
          <p:nvPr/>
        </p:nvSpPr>
        <p:spPr>
          <a:xfrm rot="5400000">
            <a:off x="5190187" y="5766883"/>
            <a:ext cx="341865" cy="746767"/>
          </a:xfrm>
          <a:custGeom>
            <a:avLst/>
            <a:gdLst/>
            <a:ahLst/>
            <a:cxnLst/>
            <a:rect l="l" t="t" r="r" b="b"/>
            <a:pathLst>
              <a:path w="248" h="563" extrusionOk="0">
                <a:moveTo>
                  <a:pt x="85" y="563"/>
                </a:moveTo>
                <a:cubicBezTo>
                  <a:pt x="79" y="531"/>
                  <a:pt x="81" y="498"/>
                  <a:pt x="100" y="468"/>
                </a:cubicBezTo>
                <a:cubicBezTo>
                  <a:pt x="123" y="432"/>
                  <a:pt x="158" y="404"/>
                  <a:pt x="191" y="399"/>
                </a:cubicBezTo>
                <a:cubicBezTo>
                  <a:pt x="201" y="343"/>
                  <a:pt x="219" y="325"/>
                  <a:pt x="248" y="297"/>
                </a:cubicBezTo>
                <a:cubicBezTo>
                  <a:pt x="248" y="251"/>
                  <a:pt x="248" y="251"/>
                  <a:pt x="248" y="251"/>
                </a:cubicBezTo>
                <a:cubicBezTo>
                  <a:pt x="210" y="213"/>
                  <a:pt x="203" y="189"/>
                  <a:pt x="191" y="145"/>
                </a:cubicBezTo>
                <a:cubicBezTo>
                  <a:pt x="148" y="129"/>
                  <a:pt x="117" y="106"/>
                  <a:pt x="100" y="76"/>
                </a:cubicBezTo>
                <a:cubicBezTo>
                  <a:pt x="87" y="53"/>
                  <a:pt x="86" y="26"/>
                  <a:pt x="85" y="0"/>
                </a:cubicBezTo>
                <a:cubicBezTo>
                  <a:pt x="44" y="20"/>
                  <a:pt x="10" y="51"/>
                  <a:pt x="9" y="99"/>
                </a:cubicBezTo>
                <a:cubicBezTo>
                  <a:pt x="1" y="453"/>
                  <a:pt x="1" y="453"/>
                  <a:pt x="1" y="453"/>
                </a:cubicBezTo>
                <a:cubicBezTo>
                  <a:pt x="0" y="507"/>
                  <a:pt x="37" y="544"/>
                  <a:pt x="85" y="563"/>
                </a:cubicBezTo>
                <a:close/>
              </a:path>
            </a:pathLst>
          </a:custGeom>
          <a:solidFill>
            <a:srgbClr val="BF2026"/>
          </a:solidFill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Google Shape;650;p47">
            <a:extLst>
              <a:ext uri="{FF2B5EF4-FFF2-40B4-BE49-F238E27FC236}">
                <a16:creationId xmlns:a16="http://schemas.microsoft.com/office/drawing/2014/main" id="{4736FB51-52F0-D84D-AB6B-9F374D657CEA}"/>
              </a:ext>
            </a:extLst>
          </p:cNvPr>
          <p:cNvSpPr txBox="1">
            <a:spLocks/>
          </p:cNvSpPr>
          <p:nvPr/>
        </p:nvSpPr>
        <p:spPr>
          <a:xfrm>
            <a:off x="1463642" y="2074696"/>
            <a:ext cx="3617700" cy="4274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rgbClr val="A5A5A5"/>
              </a:buClr>
              <a:buSzPts val="2200"/>
              <a:buFont typeface="Arial" panose="020B0604020202020204" pitchFamily="34" charset="0"/>
              <a:buNone/>
            </a:pPr>
            <a:r>
              <a:rPr lang="en-GB" dirty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parts of the HLA mismatch are not present in the HLA of the Recipient?</a:t>
            </a:r>
            <a:endParaRPr lang="en-GB" dirty="0"/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Check binding of these parts to recipient HLA class II (</a:t>
            </a:r>
            <a:r>
              <a:rPr lang="en-GB" sz="3200" b="1" dirty="0" err="1">
                <a:solidFill>
                  <a:schemeClr val="accent1">
                    <a:lumMod val="75000"/>
                  </a:schemeClr>
                </a:solidFill>
              </a:rPr>
              <a:t>NetMHCIIpan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).</a:t>
            </a: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oogle Shape;651;p47">
            <a:extLst>
              <a:ext uri="{FF2B5EF4-FFF2-40B4-BE49-F238E27FC236}">
                <a16:creationId xmlns:a16="http://schemas.microsoft.com/office/drawing/2014/main" id="{E43AA063-B34B-FC45-86A4-9318A02B0FDA}"/>
              </a:ext>
            </a:extLst>
          </p:cNvPr>
          <p:cNvGrpSpPr/>
          <p:nvPr/>
        </p:nvGrpSpPr>
        <p:grpSpPr>
          <a:xfrm>
            <a:off x="5245401" y="2351964"/>
            <a:ext cx="2196434" cy="2371727"/>
            <a:chOff x="2773711" y="2352675"/>
            <a:chExt cx="2196434" cy="2371727"/>
          </a:xfrm>
        </p:grpSpPr>
        <p:pic>
          <p:nvPicPr>
            <p:cNvPr id="7" name="Google Shape;652;p47" descr="\\ds\la\Data\laami\Users\espierin\Presentations\PIRCHE figuren\powerpoint\partial allo HLA I.emf">
              <a:extLst>
                <a:ext uri="{FF2B5EF4-FFF2-40B4-BE49-F238E27FC236}">
                  <a16:creationId xmlns:a16="http://schemas.microsoft.com/office/drawing/2014/main" id="{0A352A75-CC9B-774D-8F88-7FABCF0CBE5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773711" y="2352675"/>
              <a:ext cx="959153" cy="237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653;p47" descr="\\ds\la\Data\laami\Users\espierin\Presentations\PIRCHE figuren\powerpoint\partial self HLA I.emf">
              <a:extLst>
                <a:ext uri="{FF2B5EF4-FFF2-40B4-BE49-F238E27FC236}">
                  <a16:creationId xmlns:a16="http://schemas.microsoft.com/office/drawing/2014/main" id="{E96B9E16-E3FB-CD4D-87FF-ACEA7893457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9074" y="2397388"/>
              <a:ext cx="941072" cy="23270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654;p47">
            <a:extLst>
              <a:ext uri="{FF2B5EF4-FFF2-40B4-BE49-F238E27FC236}">
                <a16:creationId xmlns:a16="http://schemas.microsoft.com/office/drawing/2014/main" id="{DC0F779D-7487-B749-B568-73C0A69D3AD3}"/>
              </a:ext>
            </a:extLst>
          </p:cNvPr>
          <p:cNvGrpSpPr/>
          <p:nvPr/>
        </p:nvGrpSpPr>
        <p:grpSpPr>
          <a:xfrm>
            <a:off x="4882286" y="4930009"/>
            <a:ext cx="4494142" cy="743423"/>
            <a:chOff x="2147796" y="4975867"/>
            <a:chExt cx="4494142" cy="743423"/>
          </a:xfrm>
        </p:grpSpPr>
        <p:grpSp>
          <p:nvGrpSpPr>
            <p:cNvPr id="10" name="Google Shape;655;p47">
              <a:extLst>
                <a:ext uri="{FF2B5EF4-FFF2-40B4-BE49-F238E27FC236}">
                  <a16:creationId xmlns:a16="http://schemas.microsoft.com/office/drawing/2014/main" id="{679DA523-6BC7-834D-A234-FB3247333EE8}"/>
                </a:ext>
              </a:extLst>
            </p:cNvPr>
            <p:cNvGrpSpPr/>
            <p:nvPr/>
          </p:nvGrpSpPr>
          <p:grpSpPr>
            <a:xfrm>
              <a:off x="2147796" y="5119644"/>
              <a:ext cx="4494142" cy="523034"/>
              <a:chOff x="2034482" y="5120434"/>
              <a:chExt cx="4495041" cy="521677"/>
            </a:xfrm>
          </p:grpSpPr>
          <p:grpSp>
            <p:nvGrpSpPr>
              <p:cNvPr id="13" name="Google Shape;656;p47">
                <a:extLst>
                  <a:ext uri="{FF2B5EF4-FFF2-40B4-BE49-F238E27FC236}">
                    <a16:creationId xmlns:a16="http://schemas.microsoft.com/office/drawing/2014/main" id="{A9320652-8A46-9643-842D-D298712802FD}"/>
                  </a:ext>
                </a:extLst>
              </p:cNvPr>
              <p:cNvGrpSpPr/>
              <p:nvPr/>
            </p:nvGrpSpPr>
            <p:grpSpPr>
              <a:xfrm>
                <a:off x="2830753" y="5151006"/>
                <a:ext cx="3698770" cy="491105"/>
                <a:chOff x="3473098" y="4471366"/>
                <a:chExt cx="3699140" cy="491400"/>
              </a:xfrm>
            </p:grpSpPr>
            <p:sp>
              <p:nvSpPr>
                <p:cNvPr id="15" name="Google Shape;657;p47">
                  <a:extLst>
                    <a:ext uri="{FF2B5EF4-FFF2-40B4-BE49-F238E27FC236}">
                      <a16:creationId xmlns:a16="http://schemas.microsoft.com/office/drawing/2014/main" id="{F312B56A-4B7E-5249-BA48-36C6FA440259}"/>
                    </a:ext>
                  </a:extLst>
                </p:cNvPr>
                <p:cNvSpPr txBox="1"/>
                <p:nvPr/>
              </p:nvSpPr>
              <p:spPr>
                <a:xfrm>
                  <a:off x="4385149" y="4486234"/>
                  <a:ext cx="549300" cy="39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0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🡺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" name="Google Shape;658;p47">
                  <a:extLst>
                    <a:ext uri="{FF2B5EF4-FFF2-40B4-BE49-F238E27FC236}">
                      <a16:creationId xmlns:a16="http://schemas.microsoft.com/office/drawing/2014/main" id="{792E681A-61D1-D04B-B171-56BBFAE6177A}"/>
                    </a:ext>
                  </a:extLst>
                </p:cNvPr>
                <p:cNvGrpSpPr/>
                <p:nvPr/>
              </p:nvGrpSpPr>
              <p:grpSpPr>
                <a:xfrm>
                  <a:off x="3473098" y="4471366"/>
                  <a:ext cx="3699140" cy="491400"/>
                  <a:chOff x="3463573" y="4471366"/>
                  <a:chExt cx="3699140" cy="491400"/>
                </a:xfrm>
              </p:grpSpPr>
              <p:sp>
                <p:nvSpPr>
                  <p:cNvPr id="17" name="Google Shape;659;p47">
                    <a:extLst>
                      <a:ext uri="{FF2B5EF4-FFF2-40B4-BE49-F238E27FC236}">
                        <a16:creationId xmlns:a16="http://schemas.microsoft.com/office/drawing/2014/main" id="{DEC3A40D-C631-C846-A8C8-7E7CEE74EED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573" y="4471366"/>
                    <a:ext cx="549300" cy="491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900">
                        <a:solidFill>
                          <a:srgbClr val="00539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-US" sz="2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=</a:t>
                    </a:r>
                    <a:endParaRPr sz="26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660;p47">
                    <a:extLst>
                      <a:ext uri="{FF2B5EF4-FFF2-40B4-BE49-F238E27FC236}">
                        <a16:creationId xmlns:a16="http://schemas.microsoft.com/office/drawing/2014/main" id="{8C56020C-D5C4-FF4B-8908-81BD513A3F1F}"/>
                      </a:ext>
                    </a:extLst>
                  </p:cNvPr>
                  <p:cNvSpPr txBox="1"/>
                  <p:nvPr/>
                </p:nvSpPr>
                <p:spPr>
                  <a:xfrm>
                    <a:off x="4913313" y="4486294"/>
                    <a:ext cx="2249400" cy="39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0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Self peptide</a:t>
                    </a:r>
                    <a:endParaRPr sz="20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4" name="Google Shape;661;p47">
                <a:extLst>
                  <a:ext uri="{FF2B5EF4-FFF2-40B4-BE49-F238E27FC236}">
                    <a16:creationId xmlns:a16="http://schemas.microsoft.com/office/drawing/2014/main" id="{BD2B7A33-A37E-E744-82DB-E1B7EA746939}"/>
                  </a:ext>
                </a:extLst>
              </p:cNvPr>
              <p:cNvSpPr/>
              <p:nvPr/>
            </p:nvSpPr>
            <p:spPr>
              <a:xfrm>
                <a:off x="2034482" y="5120434"/>
                <a:ext cx="668400" cy="4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pic>
          <p:nvPicPr>
            <p:cNvPr id="11" name="Google Shape;662;p47" descr="\\ds\la\Data\laami\Users\espierin\Presentations\PIRCHE figuren\partial self part HLA I.emf">
              <a:extLst>
                <a:ext uri="{FF2B5EF4-FFF2-40B4-BE49-F238E27FC236}">
                  <a16:creationId xmlns:a16="http://schemas.microsoft.com/office/drawing/2014/main" id="{07F82A78-9203-164F-91CB-19885ED8FC9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6100" y="4975867"/>
              <a:ext cx="346693" cy="743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663;p47" descr="\\ds\la\Data\laami\Users\espierin\Presentations\PIRCHE figuren\partial self part HLA I.emf">
              <a:extLst>
                <a:ext uri="{FF2B5EF4-FFF2-40B4-BE49-F238E27FC236}">
                  <a16:creationId xmlns:a16="http://schemas.microsoft.com/office/drawing/2014/main" id="{2EA72849-016F-1B42-BF93-34B4BE1BD6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3047" y="4975867"/>
              <a:ext cx="346693" cy="7434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664;p47">
            <a:extLst>
              <a:ext uri="{FF2B5EF4-FFF2-40B4-BE49-F238E27FC236}">
                <a16:creationId xmlns:a16="http://schemas.microsoft.com/office/drawing/2014/main" id="{193ECF9F-CF2A-684C-91DC-E742B2800735}"/>
              </a:ext>
            </a:extLst>
          </p:cNvPr>
          <p:cNvGrpSpPr/>
          <p:nvPr/>
        </p:nvGrpSpPr>
        <p:grpSpPr>
          <a:xfrm>
            <a:off x="5655449" y="5878226"/>
            <a:ext cx="3816072" cy="492608"/>
            <a:chOff x="3347218" y="5544269"/>
            <a:chExt cx="3817599" cy="492904"/>
          </a:xfrm>
        </p:grpSpPr>
        <p:grpSp>
          <p:nvGrpSpPr>
            <p:cNvPr id="20" name="Google Shape;665;p47">
              <a:extLst>
                <a:ext uri="{FF2B5EF4-FFF2-40B4-BE49-F238E27FC236}">
                  <a16:creationId xmlns:a16="http://schemas.microsoft.com/office/drawing/2014/main" id="{1D63E69B-F674-1C43-A17A-413705945A2E}"/>
                </a:ext>
              </a:extLst>
            </p:cNvPr>
            <p:cNvGrpSpPr/>
            <p:nvPr/>
          </p:nvGrpSpPr>
          <p:grpSpPr>
            <a:xfrm>
              <a:off x="3347218" y="5544269"/>
              <a:ext cx="1534837" cy="492904"/>
              <a:chOff x="7018915" y="3060574"/>
              <a:chExt cx="1534070" cy="493200"/>
            </a:xfrm>
          </p:grpSpPr>
          <p:sp>
            <p:nvSpPr>
              <p:cNvPr id="22" name="Google Shape;666;p47">
                <a:extLst>
                  <a:ext uri="{FF2B5EF4-FFF2-40B4-BE49-F238E27FC236}">
                    <a16:creationId xmlns:a16="http://schemas.microsoft.com/office/drawing/2014/main" id="{B04BCDB2-CC40-6C43-95C2-4C31FB88F760}"/>
                  </a:ext>
                </a:extLst>
              </p:cNvPr>
              <p:cNvSpPr txBox="1"/>
              <p:nvPr/>
            </p:nvSpPr>
            <p:spPr>
              <a:xfrm>
                <a:off x="7018915" y="3060574"/>
                <a:ext cx="5493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>
                    <a:solidFill>
                      <a:srgbClr val="00539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≠</a:t>
                </a:r>
                <a:endParaRPr sz="2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667;p47">
                <a:extLst>
                  <a:ext uri="{FF2B5EF4-FFF2-40B4-BE49-F238E27FC236}">
                    <a16:creationId xmlns:a16="http://schemas.microsoft.com/office/drawing/2014/main" id="{D29949AF-2697-084D-B008-0758595A8EB1}"/>
                  </a:ext>
                </a:extLst>
              </p:cNvPr>
              <p:cNvSpPr txBox="1"/>
              <p:nvPr/>
            </p:nvSpPr>
            <p:spPr>
              <a:xfrm>
                <a:off x="8003685" y="3116919"/>
                <a:ext cx="549300" cy="4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00539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🡺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668;p47">
              <a:extLst>
                <a:ext uri="{FF2B5EF4-FFF2-40B4-BE49-F238E27FC236}">
                  <a16:creationId xmlns:a16="http://schemas.microsoft.com/office/drawing/2014/main" id="{41661003-42E3-4F49-A658-9B27F436AC8A}"/>
                </a:ext>
              </a:extLst>
            </p:cNvPr>
            <p:cNvSpPr txBox="1"/>
            <p:nvPr/>
          </p:nvSpPr>
          <p:spPr>
            <a:xfrm>
              <a:off x="4915417" y="5560748"/>
              <a:ext cx="22494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Non-self peptide</a:t>
              </a:r>
              <a:endParaRPr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" name="Google Shape;669;p47">
            <a:extLst>
              <a:ext uri="{FF2B5EF4-FFF2-40B4-BE49-F238E27FC236}">
                <a16:creationId xmlns:a16="http://schemas.microsoft.com/office/drawing/2014/main" id="{7C871CB0-BA4B-8A47-9851-CE1A21BF3634}"/>
              </a:ext>
            </a:extLst>
          </p:cNvPr>
          <p:cNvGrpSpPr/>
          <p:nvPr/>
        </p:nvGrpSpPr>
        <p:grpSpPr>
          <a:xfrm>
            <a:off x="8312414" y="2312223"/>
            <a:ext cx="985964" cy="2558986"/>
            <a:chOff x="4625" y="731"/>
            <a:chExt cx="621" cy="1612"/>
          </a:xfrm>
        </p:grpSpPr>
        <p:sp>
          <p:nvSpPr>
            <p:cNvPr id="25" name="Google Shape;670;p47">
              <a:extLst>
                <a:ext uri="{FF2B5EF4-FFF2-40B4-BE49-F238E27FC236}">
                  <a16:creationId xmlns:a16="http://schemas.microsoft.com/office/drawing/2014/main" id="{6DA5FADA-F95D-A34C-84B7-076603B3BD9C}"/>
                </a:ext>
              </a:extLst>
            </p:cNvPr>
            <p:cNvSpPr/>
            <p:nvPr/>
          </p:nvSpPr>
          <p:spPr>
            <a:xfrm>
              <a:off x="4625" y="731"/>
              <a:ext cx="6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671;p47">
              <a:extLst>
                <a:ext uri="{FF2B5EF4-FFF2-40B4-BE49-F238E27FC236}">
                  <a16:creationId xmlns:a16="http://schemas.microsoft.com/office/drawing/2014/main" id="{948CC36F-C395-3A46-845B-DDD9F10DBFE9}"/>
                </a:ext>
              </a:extLst>
            </p:cNvPr>
            <p:cNvSpPr/>
            <p:nvPr/>
          </p:nvSpPr>
          <p:spPr>
            <a:xfrm>
              <a:off x="4714" y="1567"/>
              <a:ext cx="115" cy="776"/>
            </a:xfrm>
            <a:custGeom>
              <a:avLst/>
              <a:gdLst/>
              <a:ahLst/>
              <a:cxnLst/>
              <a:rect l="l" t="t" r="r" b="b"/>
              <a:pathLst>
                <a:path w="151" h="1021" extrusionOk="0">
                  <a:moveTo>
                    <a:pt x="99" y="0"/>
                  </a:moveTo>
                  <a:cubicBezTo>
                    <a:pt x="99" y="0"/>
                    <a:pt x="21" y="271"/>
                    <a:pt x="11" y="412"/>
                  </a:cubicBezTo>
                  <a:cubicBezTo>
                    <a:pt x="0" y="552"/>
                    <a:pt x="130" y="635"/>
                    <a:pt x="141" y="828"/>
                  </a:cubicBezTo>
                  <a:cubicBezTo>
                    <a:pt x="151" y="1021"/>
                    <a:pt x="151" y="1021"/>
                    <a:pt x="151" y="1021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672;p47">
              <a:extLst>
                <a:ext uri="{FF2B5EF4-FFF2-40B4-BE49-F238E27FC236}">
                  <a16:creationId xmlns:a16="http://schemas.microsoft.com/office/drawing/2014/main" id="{602C4322-49E9-7043-862D-4264DE6B1FB6}"/>
                </a:ext>
              </a:extLst>
            </p:cNvPr>
            <p:cNvSpPr/>
            <p:nvPr/>
          </p:nvSpPr>
          <p:spPr>
            <a:xfrm>
              <a:off x="5079" y="1556"/>
              <a:ext cx="118" cy="776"/>
            </a:xfrm>
            <a:custGeom>
              <a:avLst/>
              <a:gdLst/>
              <a:ahLst/>
              <a:cxnLst/>
              <a:rect l="l" t="t" r="r" b="b"/>
              <a:pathLst>
                <a:path w="156" h="1021" extrusionOk="0">
                  <a:moveTo>
                    <a:pt x="63" y="1021"/>
                  </a:moveTo>
                  <a:cubicBezTo>
                    <a:pt x="63" y="1021"/>
                    <a:pt x="138" y="749"/>
                    <a:pt x="147" y="608"/>
                  </a:cubicBezTo>
                  <a:cubicBezTo>
                    <a:pt x="156" y="468"/>
                    <a:pt x="25" y="386"/>
                    <a:pt x="13" y="19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673;p47">
              <a:extLst>
                <a:ext uri="{FF2B5EF4-FFF2-40B4-BE49-F238E27FC236}">
                  <a16:creationId xmlns:a16="http://schemas.microsoft.com/office/drawing/2014/main" id="{BFA389E8-F773-9B4C-953B-C18FD950B7FF}"/>
                </a:ext>
              </a:extLst>
            </p:cNvPr>
            <p:cNvSpPr/>
            <p:nvPr/>
          </p:nvSpPr>
          <p:spPr>
            <a:xfrm>
              <a:off x="4633" y="793"/>
              <a:ext cx="291" cy="276"/>
            </a:xfrm>
            <a:custGeom>
              <a:avLst/>
              <a:gdLst/>
              <a:ahLst/>
              <a:cxnLst/>
              <a:rect l="l" t="t" r="r" b="b"/>
              <a:pathLst>
                <a:path w="383" h="364" extrusionOk="0">
                  <a:moveTo>
                    <a:pt x="125" y="0"/>
                  </a:moveTo>
                  <a:cubicBezTo>
                    <a:pt x="56" y="0"/>
                    <a:pt x="0" y="55"/>
                    <a:pt x="0" y="124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08"/>
                    <a:pt x="56" y="364"/>
                    <a:pt x="125" y="364"/>
                  </a:cubicBezTo>
                  <a:cubicBezTo>
                    <a:pt x="131" y="364"/>
                    <a:pt x="137" y="363"/>
                    <a:pt x="143" y="362"/>
                  </a:cubicBezTo>
                  <a:cubicBezTo>
                    <a:pt x="143" y="362"/>
                    <a:pt x="144" y="362"/>
                    <a:pt x="144" y="362"/>
                  </a:cubicBezTo>
                  <a:cubicBezTo>
                    <a:pt x="258" y="362"/>
                    <a:pt x="258" y="362"/>
                    <a:pt x="258" y="362"/>
                  </a:cubicBezTo>
                  <a:cubicBezTo>
                    <a:pt x="327" y="362"/>
                    <a:pt x="383" y="306"/>
                    <a:pt x="383" y="237"/>
                  </a:cubicBezTo>
                  <a:cubicBezTo>
                    <a:pt x="383" y="167"/>
                    <a:pt x="327" y="112"/>
                    <a:pt x="258" y="112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2" y="48"/>
                    <a:pt x="190" y="0"/>
                    <a:pt x="125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674;p47">
              <a:extLst>
                <a:ext uri="{FF2B5EF4-FFF2-40B4-BE49-F238E27FC236}">
                  <a16:creationId xmlns:a16="http://schemas.microsoft.com/office/drawing/2014/main" id="{FB2DE480-D644-3145-997C-A884F085ECF4}"/>
                </a:ext>
              </a:extLst>
            </p:cNvPr>
            <p:cNvSpPr/>
            <p:nvPr/>
          </p:nvSpPr>
          <p:spPr>
            <a:xfrm>
              <a:off x="4955" y="792"/>
              <a:ext cx="291" cy="277"/>
            </a:xfrm>
            <a:custGeom>
              <a:avLst/>
              <a:gdLst/>
              <a:ahLst/>
              <a:cxnLst/>
              <a:rect l="l" t="t" r="r" b="b"/>
              <a:pathLst>
                <a:path w="383" h="365" extrusionOk="0">
                  <a:moveTo>
                    <a:pt x="258" y="0"/>
                  </a:moveTo>
                  <a:cubicBezTo>
                    <a:pt x="327" y="0"/>
                    <a:pt x="383" y="56"/>
                    <a:pt x="383" y="125"/>
                  </a:cubicBezTo>
                  <a:cubicBezTo>
                    <a:pt x="383" y="240"/>
                    <a:pt x="383" y="240"/>
                    <a:pt x="383" y="240"/>
                  </a:cubicBezTo>
                  <a:cubicBezTo>
                    <a:pt x="383" y="309"/>
                    <a:pt x="327" y="365"/>
                    <a:pt x="258" y="365"/>
                  </a:cubicBezTo>
                  <a:cubicBezTo>
                    <a:pt x="252" y="365"/>
                    <a:pt x="246" y="364"/>
                    <a:pt x="240" y="363"/>
                  </a:cubicBezTo>
                  <a:cubicBezTo>
                    <a:pt x="239" y="363"/>
                    <a:pt x="239" y="363"/>
                    <a:pt x="239" y="363"/>
                  </a:cubicBezTo>
                  <a:cubicBezTo>
                    <a:pt x="125" y="363"/>
                    <a:pt x="125" y="363"/>
                    <a:pt x="125" y="363"/>
                  </a:cubicBezTo>
                  <a:cubicBezTo>
                    <a:pt x="56" y="363"/>
                    <a:pt x="0" y="307"/>
                    <a:pt x="0" y="237"/>
                  </a:cubicBezTo>
                  <a:cubicBezTo>
                    <a:pt x="0" y="168"/>
                    <a:pt x="56" y="113"/>
                    <a:pt x="125" y="113"/>
                  </a:cubicBezTo>
                  <a:cubicBezTo>
                    <a:pt x="134" y="113"/>
                    <a:pt x="134" y="113"/>
                    <a:pt x="134" y="113"/>
                  </a:cubicBezTo>
                  <a:cubicBezTo>
                    <a:pt x="140" y="49"/>
                    <a:pt x="193" y="0"/>
                    <a:pt x="258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675;p47">
              <a:extLst>
                <a:ext uri="{FF2B5EF4-FFF2-40B4-BE49-F238E27FC236}">
                  <a16:creationId xmlns:a16="http://schemas.microsoft.com/office/drawing/2014/main" id="{8C99EB4F-FAB1-2C49-A880-007FEFEC36B7}"/>
                </a:ext>
              </a:extLst>
            </p:cNvPr>
            <p:cNvSpPr/>
            <p:nvPr/>
          </p:nvSpPr>
          <p:spPr>
            <a:xfrm>
              <a:off x="4655" y="1115"/>
              <a:ext cx="262" cy="460"/>
            </a:xfrm>
            <a:custGeom>
              <a:avLst/>
              <a:gdLst/>
              <a:ahLst/>
              <a:cxnLst/>
              <a:rect l="l" t="t" r="r" b="b"/>
              <a:pathLst>
                <a:path w="344" h="605" extrusionOk="0">
                  <a:moveTo>
                    <a:pt x="125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88" y="0"/>
                    <a:pt x="344" y="56"/>
                    <a:pt x="344" y="126"/>
                  </a:cubicBezTo>
                  <a:cubicBezTo>
                    <a:pt x="344" y="479"/>
                    <a:pt x="344" y="479"/>
                    <a:pt x="344" y="479"/>
                  </a:cubicBezTo>
                  <a:cubicBezTo>
                    <a:pt x="344" y="549"/>
                    <a:pt x="288" y="605"/>
                    <a:pt x="218" y="605"/>
                  </a:cubicBezTo>
                  <a:cubicBezTo>
                    <a:pt x="125" y="605"/>
                    <a:pt x="125" y="605"/>
                    <a:pt x="125" y="605"/>
                  </a:cubicBezTo>
                  <a:cubicBezTo>
                    <a:pt x="56" y="605"/>
                    <a:pt x="0" y="549"/>
                    <a:pt x="0" y="47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676;p47">
              <a:extLst>
                <a:ext uri="{FF2B5EF4-FFF2-40B4-BE49-F238E27FC236}">
                  <a16:creationId xmlns:a16="http://schemas.microsoft.com/office/drawing/2014/main" id="{9673BBC8-BD00-9D44-8B3E-0158C61BD609}"/>
                </a:ext>
              </a:extLst>
            </p:cNvPr>
            <p:cNvSpPr/>
            <p:nvPr/>
          </p:nvSpPr>
          <p:spPr>
            <a:xfrm>
              <a:off x="4948" y="1104"/>
              <a:ext cx="262" cy="459"/>
            </a:xfrm>
            <a:custGeom>
              <a:avLst/>
              <a:gdLst/>
              <a:ahLst/>
              <a:cxnLst/>
              <a:rect l="l" t="t" r="r" b="b"/>
              <a:pathLst>
                <a:path w="344" h="604" extrusionOk="0">
                  <a:moveTo>
                    <a:pt x="126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288" y="0"/>
                    <a:pt x="344" y="56"/>
                    <a:pt x="344" y="126"/>
                  </a:cubicBezTo>
                  <a:cubicBezTo>
                    <a:pt x="344" y="479"/>
                    <a:pt x="344" y="479"/>
                    <a:pt x="344" y="479"/>
                  </a:cubicBezTo>
                  <a:cubicBezTo>
                    <a:pt x="344" y="549"/>
                    <a:pt x="288" y="604"/>
                    <a:pt x="219" y="604"/>
                  </a:cubicBezTo>
                  <a:cubicBezTo>
                    <a:pt x="126" y="604"/>
                    <a:pt x="126" y="604"/>
                    <a:pt x="126" y="604"/>
                  </a:cubicBezTo>
                  <a:cubicBezTo>
                    <a:pt x="56" y="604"/>
                    <a:pt x="0" y="549"/>
                    <a:pt x="0" y="47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solidFill>
              <a:srgbClr val="1C71B9"/>
            </a:solidFill>
            <a:ln w="2540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2" name="Google Shape;681;p47" descr="\\ds\la\Data\laami\Users\espierin\Presentations\PIRCHE figuren\partial self part allo HLA I.emf">
            <a:extLst>
              <a:ext uri="{FF2B5EF4-FFF2-40B4-BE49-F238E27FC236}">
                <a16:creationId xmlns:a16="http://schemas.microsoft.com/office/drawing/2014/main" id="{A19D44D2-81E6-3E4E-A9AE-141820D9448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247645" y="5743399"/>
            <a:ext cx="353396" cy="7813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649;p47">
            <a:extLst>
              <a:ext uri="{FF2B5EF4-FFF2-40B4-BE49-F238E27FC236}">
                <a16:creationId xmlns:a16="http://schemas.microsoft.com/office/drawing/2014/main" id="{2515F64C-1F35-FB4B-BCEB-EDE54267B44E}"/>
              </a:ext>
            </a:extLst>
          </p:cNvPr>
          <p:cNvSpPr/>
          <p:nvPr/>
        </p:nvSpPr>
        <p:spPr>
          <a:xfrm rot="5400000">
            <a:off x="8616205" y="1962483"/>
            <a:ext cx="341865" cy="746767"/>
          </a:xfrm>
          <a:custGeom>
            <a:avLst/>
            <a:gdLst/>
            <a:ahLst/>
            <a:cxnLst/>
            <a:rect l="l" t="t" r="r" b="b"/>
            <a:pathLst>
              <a:path w="248" h="563" extrusionOk="0">
                <a:moveTo>
                  <a:pt x="85" y="563"/>
                </a:moveTo>
                <a:cubicBezTo>
                  <a:pt x="79" y="531"/>
                  <a:pt x="81" y="498"/>
                  <a:pt x="100" y="468"/>
                </a:cubicBezTo>
                <a:cubicBezTo>
                  <a:pt x="123" y="432"/>
                  <a:pt x="158" y="404"/>
                  <a:pt x="191" y="399"/>
                </a:cubicBezTo>
                <a:cubicBezTo>
                  <a:pt x="201" y="343"/>
                  <a:pt x="219" y="325"/>
                  <a:pt x="248" y="297"/>
                </a:cubicBezTo>
                <a:cubicBezTo>
                  <a:pt x="248" y="251"/>
                  <a:pt x="248" y="251"/>
                  <a:pt x="248" y="251"/>
                </a:cubicBezTo>
                <a:cubicBezTo>
                  <a:pt x="210" y="213"/>
                  <a:pt x="203" y="189"/>
                  <a:pt x="191" y="145"/>
                </a:cubicBezTo>
                <a:cubicBezTo>
                  <a:pt x="148" y="129"/>
                  <a:pt x="117" y="106"/>
                  <a:pt x="100" y="76"/>
                </a:cubicBezTo>
                <a:cubicBezTo>
                  <a:pt x="87" y="53"/>
                  <a:pt x="86" y="26"/>
                  <a:pt x="85" y="0"/>
                </a:cubicBezTo>
                <a:cubicBezTo>
                  <a:pt x="44" y="20"/>
                  <a:pt x="10" y="51"/>
                  <a:pt x="9" y="99"/>
                </a:cubicBezTo>
                <a:cubicBezTo>
                  <a:pt x="1" y="453"/>
                  <a:pt x="1" y="453"/>
                  <a:pt x="1" y="453"/>
                </a:cubicBezTo>
                <a:cubicBezTo>
                  <a:pt x="0" y="507"/>
                  <a:pt x="37" y="544"/>
                  <a:pt x="85" y="563"/>
                </a:cubicBezTo>
                <a:close/>
              </a:path>
            </a:pathLst>
          </a:custGeom>
          <a:solidFill>
            <a:srgbClr val="BF2026"/>
          </a:solidFill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3D2A9F-96F2-2049-AB50-8DCE24EBBFE5}"/>
              </a:ext>
            </a:extLst>
          </p:cNvPr>
          <p:cNvSpPr txBox="1"/>
          <p:nvPr/>
        </p:nvSpPr>
        <p:spPr>
          <a:xfrm>
            <a:off x="9344305" y="1767100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7200" b="1" dirty="0"/>
              <a:t>?</a:t>
            </a:r>
            <a:endParaRPr lang="en-NL" b="1" dirty="0"/>
          </a:p>
        </p:txBody>
      </p:sp>
      <p:sp>
        <p:nvSpPr>
          <p:cNvPr id="35" name="Google Shape;678;p47">
            <a:extLst>
              <a:ext uri="{FF2B5EF4-FFF2-40B4-BE49-F238E27FC236}">
                <a16:creationId xmlns:a16="http://schemas.microsoft.com/office/drawing/2014/main" id="{61010875-0DB1-CA42-A6E7-D24E14C0FD61}"/>
              </a:ext>
            </a:extLst>
          </p:cNvPr>
          <p:cNvSpPr txBox="1"/>
          <p:nvPr/>
        </p:nvSpPr>
        <p:spPr>
          <a:xfrm>
            <a:off x="5302298" y="1677849"/>
            <a:ext cx="9737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Donor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679;p47">
            <a:extLst>
              <a:ext uri="{FF2B5EF4-FFF2-40B4-BE49-F238E27FC236}">
                <a16:creationId xmlns:a16="http://schemas.microsoft.com/office/drawing/2014/main" id="{5D3DDC6F-34FB-7641-90B3-CCF88A68F841}"/>
              </a:ext>
            </a:extLst>
          </p:cNvPr>
          <p:cNvSpPr txBox="1"/>
          <p:nvPr/>
        </p:nvSpPr>
        <p:spPr>
          <a:xfrm>
            <a:off x="6327820" y="1668324"/>
            <a:ext cx="132148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Recipient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680;p47">
            <a:extLst>
              <a:ext uri="{FF2B5EF4-FFF2-40B4-BE49-F238E27FC236}">
                <a16:creationId xmlns:a16="http://schemas.microsoft.com/office/drawing/2014/main" id="{CFFAA4C0-FA59-F14F-85EA-45F749694463}"/>
              </a:ext>
            </a:extLst>
          </p:cNvPr>
          <p:cNvSpPr txBox="1"/>
          <p:nvPr/>
        </p:nvSpPr>
        <p:spPr>
          <a:xfrm>
            <a:off x="8080426" y="1425023"/>
            <a:ext cx="157510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Recipient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HLA class II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582796249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FI02022_slide_template.pptx" id="{1F2364E4-E5AB-475D-89F5-3AD23BBA2047}" vid="{9BAD9A90-9F95-41D0-A0E9-A98C0991993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3621</TotalTime>
  <Words>212</Words>
  <Application>Microsoft Macintosh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BerlageBeursW04-Light</vt:lpstr>
      <vt:lpstr>Times New Roman</vt:lpstr>
      <vt:lpstr>Calibri</vt:lpstr>
      <vt:lpstr>Quattrocento Sans</vt:lpstr>
      <vt:lpstr>Arial</vt:lpstr>
      <vt:lpstr>BerlageBeursW04-Black</vt:lpstr>
      <vt:lpstr>Titillium Web</vt:lpstr>
      <vt:lpstr>Aangepast ontwerp</vt:lpstr>
      <vt:lpstr>PowerPoint Presentation</vt:lpstr>
      <vt:lpstr>Hands-On Session: PIRCHE &amp; HLA-EMMA</vt:lpstr>
      <vt:lpstr>Despite all efforts …. </vt:lpstr>
      <vt:lpstr>Predicting AB response to MISMATCH HLA </vt:lpstr>
      <vt:lpstr>Direct/Indirect T cell recognition of Mismatched HLA </vt:lpstr>
      <vt:lpstr>Dual Immunogenecity Models </vt:lpstr>
      <vt:lpstr>PIRCHE Algortihm to predict T cell Epitopes </vt:lpstr>
      <vt:lpstr>STEP 1</vt:lpstr>
      <vt:lpstr>STEP II </vt:lpstr>
    </vt:vector>
  </TitlesOfParts>
  <Company>UMC Utrecht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Spierings, H.T.</dc:creator>
  <cp:lastModifiedBy>Kesmir, C. (Can)</cp:lastModifiedBy>
  <cp:revision>43</cp:revision>
  <dcterms:created xsi:type="dcterms:W3CDTF">2020-10-30T10:38:04Z</dcterms:created>
  <dcterms:modified xsi:type="dcterms:W3CDTF">2022-04-10T16:05:18Z</dcterms:modified>
</cp:coreProperties>
</file>